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98" d="100"/>
          <a:sy n="98" d="100"/>
        </p:scale>
        <p:origin x="110"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sv-SE"/>
              <a:t>Klicka här för att ändra mall för rubrikformat</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3/29/2021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sv-SE"/>
              <a:t>Klicka här för att ändra mall för rubrikformat</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48A87A34-81AB-432B-8DAE-1953F412C126}" type="datetimeFigureOut">
              <a:rPr lang="en-US" dirty="0"/>
              <a:t>3/29/2021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447191" y="2824269"/>
            <a:ext cx="4645152" cy="264445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12362" y="2821491"/>
            <a:ext cx="4645152" cy="263737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3/29/2021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3/29/2021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sv-SE"/>
              <a:t>Klicka här för att ändra mall för rubrikformat</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48A87A34-81AB-432B-8DAE-1953F412C126}" type="datetimeFigureOut">
              <a:rPr lang="en-US" dirty="0"/>
              <a:t>3/29/2021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3/29/2021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3/29/2021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F8139F1-B881-459D-AB98-71DB58C3137B}"/>
              </a:ext>
            </a:extLst>
          </p:cNvPr>
          <p:cNvSpPr>
            <a:spLocks noGrp="1"/>
          </p:cNvSpPr>
          <p:nvPr>
            <p:ph type="ctrTitle"/>
          </p:nvPr>
        </p:nvSpPr>
        <p:spPr/>
        <p:txBody>
          <a:bodyPr/>
          <a:lstStyle/>
          <a:p>
            <a:r>
              <a:rPr lang="sv-SE" dirty="0"/>
              <a:t>Extra stämma i </a:t>
            </a:r>
            <a:r>
              <a:rPr lang="sv-SE" dirty="0" err="1"/>
              <a:t>steghöjdens</a:t>
            </a:r>
            <a:r>
              <a:rPr lang="sv-SE" dirty="0"/>
              <a:t> </a:t>
            </a:r>
            <a:r>
              <a:rPr lang="sv-SE" dirty="0" err="1"/>
              <a:t>sff</a:t>
            </a:r>
            <a:endParaRPr lang="sv-SE" dirty="0"/>
          </a:p>
        </p:txBody>
      </p:sp>
      <p:sp>
        <p:nvSpPr>
          <p:cNvPr id="3" name="Underrubrik 2">
            <a:extLst>
              <a:ext uri="{FF2B5EF4-FFF2-40B4-BE49-F238E27FC236}">
                <a16:creationId xmlns:a16="http://schemas.microsoft.com/office/drawing/2014/main" id="{1FA2B245-277E-4CDA-9A75-19D4B68FFB6D}"/>
              </a:ext>
            </a:extLst>
          </p:cNvPr>
          <p:cNvSpPr>
            <a:spLocks noGrp="1"/>
          </p:cNvSpPr>
          <p:nvPr>
            <p:ph type="subTitle" idx="1"/>
          </p:nvPr>
        </p:nvSpPr>
        <p:spPr/>
        <p:txBody>
          <a:bodyPr/>
          <a:lstStyle/>
          <a:p>
            <a:r>
              <a:rPr lang="sv-SE" dirty="0"/>
              <a:t>30 mars 2021</a:t>
            </a:r>
          </a:p>
        </p:txBody>
      </p:sp>
    </p:spTree>
    <p:extLst>
      <p:ext uri="{BB962C8B-B14F-4D97-AF65-F5344CB8AC3E}">
        <p14:creationId xmlns:p14="http://schemas.microsoft.com/office/powerpoint/2010/main" val="761777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611A0C-C064-47EC-A5B6-D95F179C6201}"/>
              </a:ext>
            </a:extLst>
          </p:cNvPr>
          <p:cNvSpPr>
            <a:spLocks noGrp="1"/>
          </p:cNvSpPr>
          <p:nvPr>
            <p:ph type="title"/>
          </p:nvPr>
        </p:nvSpPr>
        <p:spPr/>
        <p:txBody>
          <a:bodyPr/>
          <a:lstStyle/>
          <a:p>
            <a:r>
              <a:rPr lang="sv-SE" dirty="0"/>
              <a:t>Föreningens ekonomi</a:t>
            </a:r>
          </a:p>
        </p:txBody>
      </p:sp>
      <p:sp>
        <p:nvSpPr>
          <p:cNvPr id="3" name="Platshållare för innehåll 2">
            <a:extLst>
              <a:ext uri="{FF2B5EF4-FFF2-40B4-BE49-F238E27FC236}">
                <a16:creationId xmlns:a16="http://schemas.microsoft.com/office/drawing/2014/main" id="{39A89E0B-EDE0-44CE-B1F3-C94652B162FF}"/>
              </a:ext>
            </a:extLst>
          </p:cNvPr>
          <p:cNvSpPr>
            <a:spLocks noGrp="1"/>
          </p:cNvSpPr>
          <p:nvPr>
            <p:ph idx="1"/>
          </p:nvPr>
        </p:nvSpPr>
        <p:spPr/>
        <p:txBody>
          <a:bodyPr>
            <a:normAutofit lnSpcReduction="10000"/>
          </a:bodyPr>
          <a:lstStyle/>
          <a:p>
            <a:r>
              <a:rPr lang="sv-SE" dirty="0"/>
              <a:t>Varje år tas en Utgifts-och inkomststat fram (”budget”) som visar föreningens utgifter för en viss period och vilken avgift som måste debiteras för att täcka utgifterna</a:t>
            </a:r>
            <a:br>
              <a:rPr lang="sv-SE" dirty="0"/>
            </a:br>
            <a:endParaRPr lang="sv-SE" dirty="0"/>
          </a:p>
          <a:p>
            <a:r>
              <a:rPr lang="sv-SE" dirty="0"/>
              <a:t>Föreningen får inte ta ut högre kostnader än vad som täcker utgifterna plus avsättningen till fonden. I kassan bör det dock finnas ett visst kapital som buffert för de löpande kostnaderna</a:t>
            </a:r>
            <a:br>
              <a:rPr lang="sv-SE" dirty="0"/>
            </a:br>
            <a:endParaRPr lang="sv-SE" dirty="0"/>
          </a:p>
          <a:p>
            <a:r>
              <a:rPr lang="sv-SE" dirty="0"/>
              <a:t>Vår förening hade per 28 feb 2021 ca 1,9 </a:t>
            </a:r>
            <a:r>
              <a:rPr lang="sv-SE" dirty="0" err="1"/>
              <a:t>milj</a:t>
            </a:r>
            <a:r>
              <a:rPr lang="sv-SE" dirty="0"/>
              <a:t> kr i kassan varav ca 1,1 </a:t>
            </a:r>
            <a:r>
              <a:rPr lang="sv-SE" dirty="0" err="1"/>
              <a:t>milj</a:t>
            </a:r>
            <a:r>
              <a:rPr lang="sv-SE" dirty="0"/>
              <a:t> kr är sedan tidigare avsatt till en reparationsfond. </a:t>
            </a:r>
          </a:p>
        </p:txBody>
      </p:sp>
    </p:spTree>
    <p:extLst>
      <p:ext uri="{BB962C8B-B14F-4D97-AF65-F5344CB8AC3E}">
        <p14:creationId xmlns:p14="http://schemas.microsoft.com/office/powerpoint/2010/main" val="724422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5DA817-EFB8-4238-B767-E71381536125}"/>
              </a:ext>
            </a:extLst>
          </p:cNvPr>
          <p:cNvSpPr>
            <a:spLocks noGrp="1"/>
          </p:cNvSpPr>
          <p:nvPr>
            <p:ph type="title"/>
          </p:nvPr>
        </p:nvSpPr>
        <p:spPr/>
        <p:txBody>
          <a:bodyPr/>
          <a:lstStyle/>
          <a:p>
            <a:r>
              <a:rPr lang="sv-SE" dirty="0"/>
              <a:t>Föreningens ekonomi, forts</a:t>
            </a:r>
          </a:p>
        </p:txBody>
      </p:sp>
      <p:sp>
        <p:nvSpPr>
          <p:cNvPr id="3" name="Platshållare för innehåll 2">
            <a:extLst>
              <a:ext uri="{FF2B5EF4-FFF2-40B4-BE49-F238E27FC236}">
                <a16:creationId xmlns:a16="http://schemas.microsoft.com/office/drawing/2014/main" id="{9B5D0FEA-5724-4C03-9C0C-23A0313B6E16}"/>
              </a:ext>
            </a:extLst>
          </p:cNvPr>
          <p:cNvSpPr>
            <a:spLocks noGrp="1"/>
          </p:cNvSpPr>
          <p:nvPr>
            <p:ph idx="1"/>
          </p:nvPr>
        </p:nvSpPr>
        <p:spPr/>
        <p:txBody>
          <a:bodyPr>
            <a:normAutofit fontScale="85000" lnSpcReduction="10000"/>
          </a:bodyPr>
          <a:lstStyle/>
          <a:p>
            <a:r>
              <a:rPr lang="sv-SE" dirty="0"/>
              <a:t>Ordinarie stämma hölls i oktober 2020.  Där beslutades en utgifts-och inkomststat som innebar en avgift om ca 2200 kr/månad och fastighet/tomträtt</a:t>
            </a:r>
            <a:br>
              <a:rPr lang="sv-SE" dirty="0"/>
            </a:br>
            <a:endParaRPr lang="sv-SE" dirty="0"/>
          </a:p>
          <a:p>
            <a:r>
              <a:rPr lang="sv-SE" dirty="0"/>
              <a:t>Renovering av tvättstugan, ca 500 000 kr, var en av de större posterna, som inte har blivit genomförd under året och kostnaden kommer inte heller att uppstå före den 30 juni då bokslutsåret är slut.</a:t>
            </a:r>
            <a:br>
              <a:rPr lang="sv-SE" dirty="0"/>
            </a:br>
            <a:endParaRPr lang="sv-SE" dirty="0"/>
          </a:p>
          <a:p>
            <a:r>
              <a:rPr lang="sv-SE" dirty="0"/>
              <a:t>De löpande kostnaderna har minskat under året, det gäller vatten, fjärrvärme, el och räntor, sammanlagt har utgifterna minskat med ca 150 000 kr jämfört med bedömningen, för de första 8 månaderna.</a:t>
            </a:r>
            <a:br>
              <a:rPr lang="sv-SE" dirty="0"/>
            </a:br>
            <a:endParaRPr lang="sv-SE" dirty="0"/>
          </a:p>
          <a:p>
            <a:endParaRPr lang="sv-SE" dirty="0"/>
          </a:p>
        </p:txBody>
      </p:sp>
    </p:spTree>
    <p:extLst>
      <p:ext uri="{BB962C8B-B14F-4D97-AF65-F5344CB8AC3E}">
        <p14:creationId xmlns:p14="http://schemas.microsoft.com/office/powerpoint/2010/main" val="1836097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1AFD18-9566-4E28-A321-003E56BF2971}"/>
              </a:ext>
            </a:extLst>
          </p:cNvPr>
          <p:cNvSpPr>
            <a:spLocks noGrp="1"/>
          </p:cNvSpPr>
          <p:nvPr>
            <p:ph type="title"/>
          </p:nvPr>
        </p:nvSpPr>
        <p:spPr/>
        <p:txBody>
          <a:bodyPr/>
          <a:lstStyle/>
          <a:p>
            <a:r>
              <a:rPr lang="sv-SE" dirty="0"/>
              <a:t>Ny </a:t>
            </a:r>
            <a:r>
              <a:rPr lang="sv-SE" dirty="0" err="1"/>
              <a:t>ga</a:t>
            </a:r>
            <a:r>
              <a:rPr lang="sv-SE" dirty="0"/>
              <a:t> – GA:2 för grunder – 79 av 93 fastigheter deltar</a:t>
            </a:r>
          </a:p>
        </p:txBody>
      </p:sp>
      <p:sp>
        <p:nvSpPr>
          <p:cNvPr id="3" name="Platshållare för innehåll 2">
            <a:extLst>
              <a:ext uri="{FF2B5EF4-FFF2-40B4-BE49-F238E27FC236}">
                <a16:creationId xmlns:a16="http://schemas.microsoft.com/office/drawing/2014/main" id="{EBF3AF02-A45E-4EBF-A939-DA2E6FC8C065}"/>
              </a:ext>
            </a:extLst>
          </p:cNvPr>
          <p:cNvSpPr>
            <a:spLocks noGrp="1"/>
          </p:cNvSpPr>
          <p:nvPr>
            <p:ph idx="1"/>
          </p:nvPr>
        </p:nvSpPr>
        <p:spPr/>
        <p:txBody>
          <a:bodyPr/>
          <a:lstStyle/>
          <a:p>
            <a:r>
              <a:rPr lang="sv-SE" dirty="0"/>
              <a:t>Utgifts-och inkomststaten måste delas upp i två delar, pengarna får inte blandas. De som inte är med i ga:2 ska endast betala kostnader i ga:1</a:t>
            </a:r>
            <a:br>
              <a:rPr lang="sv-SE" dirty="0"/>
            </a:br>
            <a:endParaRPr lang="sv-SE" dirty="0"/>
          </a:p>
          <a:p>
            <a:r>
              <a:rPr lang="sv-SE" dirty="0"/>
              <a:t>Stämman måste ta ett nytt beslut om avgifter för ga:2 för att kunna betala förrättningskostnaderna och det kommande arbetet, se beskrivning i kallelsen.</a:t>
            </a:r>
            <a:br>
              <a:rPr lang="sv-SE" dirty="0"/>
            </a:br>
            <a:endParaRPr lang="sv-SE" dirty="0"/>
          </a:p>
          <a:p>
            <a:r>
              <a:rPr lang="sv-SE" dirty="0"/>
              <a:t>Då det finns ett stort överskott i föreningens kassa, föreslås att avgiften för ga:1 sänks och nya avgifter för ga:2 tas ut</a:t>
            </a:r>
          </a:p>
        </p:txBody>
      </p:sp>
    </p:spTree>
    <p:extLst>
      <p:ext uri="{BB962C8B-B14F-4D97-AF65-F5344CB8AC3E}">
        <p14:creationId xmlns:p14="http://schemas.microsoft.com/office/powerpoint/2010/main" val="1819766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B2F63F8-FD53-4820-BB9E-880D2098C769}"/>
              </a:ext>
            </a:extLst>
          </p:cNvPr>
          <p:cNvSpPr>
            <a:spLocks noGrp="1"/>
          </p:cNvSpPr>
          <p:nvPr>
            <p:ph type="title"/>
          </p:nvPr>
        </p:nvSpPr>
        <p:spPr/>
        <p:txBody>
          <a:bodyPr/>
          <a:lstStyle/>
          <a:p>
            <a:r>
              <a:rPr lang="sv-SE" dirty="0"/>
              <a:t>Styrelsens förslag</a:t>
            </a:r>
          </a:p>
        </p:txBody>
      </p:sp>
      <p:sp>
        <p:nvSpPr>
          <p:cNvPr id="3" name="Platshållare för innehåll 2">
            <a:extLst>
              <a:ext uri="{FF2B5EF4-FFF2-40B4-BE49-F238E27FC236}">
                <a16:creationId xmlns:a16="http://schemas.microsoft.com/office/drawing/2014/main" id="{E3838979-402C-4AA1-8619-85B6BE2A5FDA}"/>
              </a:ext>
            </a:extLst>
          </p:cNvPr>
          <p:cNvSpPr>
            <a:spLocks noGrp="1"/>
          </p:cNvSpPr>
          <p:nvPr>
            <p:ph idx="1"/>
          </p:nvPr>
        </p:nvSpPr>
        <p:spPr/>
        <p:txBody>
          <a:bodyPr>
            <a:normAutofit fontScale="92500" lnSpcReduction="20000"/>
          </a:bodyPr>
          <a:lstStyle/>
          <a:p>
            <a:r>
              <a:rPr lang="sv-SE" dirty="0"/>
              <a:t>Förslag nummer 1: Ingen förändring i förslaget från oktober 2020</a:t>
            </a:r>
            <a:br>
              <a:rPr lang="sv-SE" dirty="0"/>
            </a:br>
            <a:br>
              <a:rPr lang="sv-SE" dirty="0"/>
            </a:br>
            <a:r>
              <a:rPr lang="sv-SE" dirty="0"/>
              <a:t>Avgift i ga:1 april – juni		  842 kr/mån</a:t>
            </a:r>
            <a:br>
              <a:rPr lang="sv-SE" dirty="0"/>
            </a:br>
            <a:r>
              <a:rPr lang="sv-SE" dirty="0"/>
              <a:t>Avgift i ga:1 juli-december	1683 kr/mån</a:t>
            </a:r>
            <a:br>
              <a:rPr lang="sv-SE" dirty="0"/>
            </a:br>
            <a:br>
              <a:rPr lang="sv-SE" dirty="0"/>
            </a:br>
            <a:r>
              <a:rPr lang="sv-SE" dirty="0"/>
              <a:t>Avgift i ga:1-2 april-juni		842 kr + 1002 kr = 1844 kr/mån</a:t>
            </a:r>
            <a:br>
              <a:rPr lang="sv-SE" dirty="0"/>
            </a:br>
            <a:r>
              <a:rPr lang="sv-SE" dirty="0"/>
              <a:t>Avgift i ga:1-2 juli – december	1683 kr + 501 kr = 2184 kr/mån</a:t>
            </a:r>
            <a:br>
              <a:rPr lang="sv-SE" dirty="0"/>
            </a:br>
            <a:br>
              <a:rPr lang="sv-SE" dirty="0"/>
            </a:br>
            <a:br>
              <a:rPr lang="sv-SE" dirty="0"/>
            </a:br>
            <a:endParaRPr lang="sv-SE" dirty="0"/>
          </a:p>
          <a:p>
            <a:pPr marL="0" indent="0">
              <a:buNone/>
            </a:pPr>
            <a:r>
              <a:rPr lang="sv-SE" dirty="0"/>
              <a:t>	</a:t>
            </a:r>
          </a:p>
        </p:txBody>
      </p:sp>
    </p:spTree>
    <p:extLst>
      <p:ext uri="{BB962C8B-B14F-4D97-AF65-F5344CB8AC3E}">
        <p14:creationId xmlns:p14="http://schemas.microsoft.com/office/powerpoint/2010/main" val="914246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B2F63F8-FD53-4820-BB9E-880D2098C769}"/>
              </a:ext>
            </a:extLst>
          </p:cNvPr>
          <p:cNvSpPr>
            <a:spLocks noGrp="1"/>
          </p:cNvSpPr>
          <p:nvPr>
            <p:ph type="title"/>
          </p:nvPr>
        </p:nvSpPr>
        <p:spPr/>
        <p:txBody>
          <a:bodyPr/>
          <a:lstStyle/>
          <a:p>
            <a:r>
              <a:rPr lang="sv-SE" dirty="0"/>
              <a:t>Styrelsens förslag</a:t>
            </a:r>
          </a:p>
        </p:txBody>
      </p:sp>
      <p:sp>
        <p:nvSpPr>
          <p:cNvPr id="3" name="Platshållare för innehåll 2">
            <a:extLst>
              <a:ext uri="{FF2B5EF4-FFF2-40B4-BE49-F238E27FC236}">
                <a16:creationId xmlns:a16="http://schemas.microsoft.com/office/drawing/2014/main" id="{E3838979-402C-4AA1-8619-85B6BE2A5FDA}"/>
              </a:ext>
            </a:extLst>
          </p:cNvPr>
          <p:cNvSpPr>
            <a:spLocks noGrp="1"/>
          </p:cNvSpPr>
          <p:nvPr>
            <p:ph idx="1"/>
          </p:nvPr>
        </p:nvSpPr>
        <p:spPr/>
        <p:txBody>
          <a:bodyPr>
            <a:noAutofit/>
          </a:bodyPr>
          <a:lstStyle/>
          <a:p>
            <a:r>
              <a:rPr lang="sv-SE" sz="1600" dirty="0"/>
              <a:t>Förslag nummer 2:  Ingen ny fondavsättning i ga:1 och 190 000 kr fond i ga:2</a:t>
            </a:r>
            <a:br>
              <a:rPr lang="sv-SE" sz="1600" dirty="0"/>
            </a:br>
            <a:br>
              <a:rPr lang="sv-SE" sz="1600" dirty="0"/>
            </a:br>
            <a:r>
              <a:rPr lang="sv-SE" sz="1600" dirty="0"/>
              <a:t>Avgift i ga:1 april- juni		743 kr/mån</a:t>
            </a:r>
            <a:br>
              <a:rPr lang="sv-SE" sz="1600" dirty="0"/>
            </a:br>
            <a:r>
              <a:rPr lang="sv-SE" sz="1600" dirty="0"/>
              <a:t>Avgift i ga:1 juli-december		1486 kr/mån</a:t>
            </a:r>
            <a:br>
              <a:rPr lang="sv-SE" sz="1600" dirty="0"/>
            </a:br>
            <a:br>
              <a:rPr lang="sv-SE" sz="1600" dirty="0"/>
            </a:br>
            <a:r>
              <a:rPr lang="sv-SE" sz="1600" dirty="0"/>
              <a:t>Avgift i ga:1-2 april-juni		743 kr + 1402 kr = 2145 kr/mån</a:t>
            </a:r>
            <a:br>
              <a:rPr lang="sv-SE" sz="1600" dirty="0"/>
            </a:br>
            <a:r>
              <a:rPr lang="sv-SE" sz="1600" dirty="0"/>
              <a:t>Avgift i ga:1-2 juli – december		1486 kr + 701 kr = 2187 kr/mån</a:t>
            </a:r>
            <a:br>
              <a:rPr lang="sv-SE" sz="1600" dirty="0"/>
            </a:br>
            <a:br>
              <a:rPr lang="sv-SE" sz="1600" dirty="0"/>
            </a:br>
            <a:endParaRPr lang="sv-SE" sz="1600" dirty="0"/>
          </a:p>
          <a:p>
            <a:r>
              <a:rPr lang="sv-SE" sz="1600" dirty="0"/>
              <a:t>Detta förslag innebär en högre avgift för de som är med i både ga:1 och ga:2 jämfört med Förslag nummer 1.  Totalt rör det sig om ca 300 kr/månad för perioden juli-december.  Dessa pengar stannar dock kvar i </a:t>
            </a:r>
            <a:r>
              <a:rPr lang="sv-SE" sz="1600" dirty="0" err="1"/>
              <a:t>ga</a:t>
            </a:r>
            <a:r>
              <a:rPr lang="sv-SE" sz="1600" dirty="0"/>
              <a:t>: 2 för att finansiera de kommande utgifterna med grunderna.</a:t>
            </a:r>
            <a:br>
              <a:rPr lang="sv-SE" sz="1600" dirty="0"/>
            </a:br>
            <a:br>
              <a:rPr lang="sv-SE" sz="1600" dirty="0"/>
            </a:br>
            <a:br>
              <a:rPr lang="sv-SE" sz="1600" dirty="0"/>
            </a:br>
            <a:endParaRPr lang="sv-SE" sz="1600" dirty="0"/>
          </a:p>
          <a:p>
            <a:pPr marL="0" indent="0">
              <a:buNone/>
            </a:pPr>
            <a:r>
              <a:rPr lang="sv-SE" sz="1600" dirty="0"/>
              <a:t>	</a:t>
            </a:r>
          </a:p>
        </p:txBody>
      </p:sp>
    </p:spTree>
    <p:extLst>
      <p:ext uri="{BB962C8B-B14F-4D97-AF65-F5344CB8AC3E}">
        <p14:creationId xmlns:p14="http://schemas.microsoft.com/office/powerpoint/2010/main" val="1834021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F2FE86-9F25-4237-B0BC-41B9B670B479}"/>
              </a:ext>
            </a:extLst>
          </p:cNvPr>
          <p:cNvSpPr>
            <a:spLocks noGrp="1"/>
          </p:cNvSpPr>
          <p:nvPr>
            <p:ph type="title"/>
          </p:nvPr>
        </p:nvSpPr>
        <p:spPr/>
        <p:txBody>
          <a:bodyPr/>
          <a:lstStyle/>
          <a:p>
            <a:r>
              <a:rPr lang="sv-SE" dirty="0"/>
              <a:t>Nya stadgar</a:t>
            </a:r>
          </a:p>
        </p:txBody>
      </p:sp>
      <p:sp>
        <p:nvSpPr>
          <p:cNvPr id="3" name="Platshållare för innehåll 2">
            <a:extLst>
              <a:ext uri="{FF2B5EF4-FFF2-40B4-BE49-F238E27FC236}">
                <a16:creationId xmlns:a16="http://schemas.microsoft.com/office/drawing/2014/main" id="{6E0E753C-B1C7-44AB-9C24-42FB6595BF7D}"/>
              </a:ext>
            </a:extLst>
          </p:cNvPr>
          <p:cNvSpPr>
            <a:spLocks noGrp="1"/>
          </p:cNvSpPr>
          <p:nvPr>
            <p:ph idx="1"/>
          </p:nvPr>
        </p:nvSpPr>
        <p:spPr/>
        <p:txBody>
          <a:bodyPr/>
          <a:lstStyle/>
          <a:p>
            <a:r>
              <a:rPr lang="sv-SE" dirty="0"/>
              <a:t>§ 2	Föreningen förvaltar Formbrädan Ga:1 </a:t>
            </a:r>
            <a:r>
              <a:rPr lang="sv-SE" dirty="0">
                <a:solidFill>
                  <a:srgbClr val="FF0000"/>
                </a:solidFill>
              </a:rPr>
              <a:t>och Ga:2</a:t>
            </a:r>
            <a:br>
              <a:rPr lang="sv-SE" dirty="0">
                <a:solidFill>
                  <a:srgbClr val="FF0000"/>
                </a:solidFill>
              </a:rPr>
            </a:br>
            <a:endParaRPr lang="sv-SE" dirty="0">
              <a:solidFill>
                <a:srgbClr val="FF0000"/>
              </a:solidFill>
            </a:endParaRPr>
          </a:p>
          <a:p>
            <a:r>
              <a:rPr lang="sv-SE" dirty="0"/>
              <a:t>§ 12	Till föreningens underhålls-och förnyelsefond ska årligen avsättas minst </a:t>
            </a:r>
            <a:r>
              <a:rPr lang="sv-SE" dirty="0">
                <a:solidFill>
                  <a:srgbClr val="FF0000"/>
                </a:solidFill>
              </a:rPr>
              <a:t>20 000 </a:t>
            </a:r>
            <a:r>
              <a:rPr lang="sv-SE" dirty="0"/>
              <a:t>kr</a:t>
            </a:r>
            <a:br>
              <a:rPr lang="sv-SE" dirty="0"/>
            </a:br>
            <a:endParaRPr lang="sv-SE" dirty="0"/>
          </a:p>
          <a:p>
            <a:r>
              <a:rPr lang="sv-SE" dirty="0"/>
              <a:t>(Idag är det minst 1000 kr till avsättning till fonden.)</a:t>
            </a:r>
          </a:p>
        </p:txBody>
      </p:sp>
    </p:spTree>
    <p:extLst>
      <p:ext uri="{BB962C8B-B14F-4D97-AF65-F5344CB8AC3E}">
        <p14:creationId xmlns:p14="http://schemas.microsoft.com/office/powerpoint/2010/main" val="1672785323"/>
      </p:ext>
    </p:extLst>
  </p:cSld>
  <p:clrMapOvr>
    <a:masterClrMapping/>
  </p:clrMapOvr>
</p:sld>
</file>

<file path=ppt/theme/theme1.xml><?xml version="1.0" encoding="utf-8"?>
<a:theme xmlns:a="http://schemas.openxmlformats.org/drawingml/2006/main" name="Gal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TM10001114[[fn=Galleri]]</Template>
  <TotalTime>50</TotalTime>
  <Words>592</Words>
  <Application>Microsoft Office PowerPoint</Application>
  <PresentationFormat>Bredbild</PresentationFormat>
  <Paragraphs>25</Paragraphs>
  <Slides>7</Slides>
  <Notes>0</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7</vt:i4>
      </vt:variant>
    </vt:vector>
  </HeadingPairs>
  <TitlesOfParts>
    <vt:vector size="10" baseType="lpstr">
      <vt:lpstr>Arial</vt:lpstr>
      <vt:lpstr>Gill Sans MT</vt:lpstr>
      <vt:lpstr>Galleri</vt:lpstr>
      <vt:lpstr>Extra stämma i steghöjdens sff</vt:lpstr>
      <vt:lpstr>Föreningens ekonomi</vt:lpstr>
      <vt:lpstr>Föreningens ekonomi, forts</vt:lpstr>
      <vt:lpstr>Ny ga – GA:2 för grunder – 79 av 93 fastigheter deltar</vt:lpstr>
      <vt:lpstr>Styrelsens förslag</vt:lpstr>
      <vt:lpstr>Styrelsens förslag</vt:lpstr>
      <vt:lpstr>Nya stadgar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Extra stämma i steghöjdens sff</dc:title>
  <dc:creator>Ingegerd Hedmark</dc:creator>
  <cp:lastModifiedBy>Ingegerd Hedmark</cp:lastModifiedBy>
  <cp:revision>6</cp:revision>
  <dcterms:created xsi:type="dcterms:W3CDTF">2021-03-29T20:08:04Z</dcterms:created>
  <dcterms:modified xsi:type="dcterms:W3CDTF">2021-03-29T20:58:55Z</dcterms:modified>
</cp:coreProperties>
</file>